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57" r:id="rId3"/>
    <p:sldId id="260" r:id="rId4"/>
    <p:sldId id="259" r:id="rId5"/>
    <p:sldId id="258" r:id="rId6"/>
    <p:sldId id="261" r:id="rId7"/>
    <p:sldId id="264" r:id="rId8"/>
    <p:sldId id="263" r:id="rId9"/>
    <p:sldId id="262" r:id="rId10"/>
    <p:sldId id="265" r:id="rId11"/>
    <p:sldId id="266" r:id="rId12"/>
    <p:sldId id="271" r:id="rId13"/>
    <p:sldId id="270" r:id="rId14"/>
    <p:sldId id="268" r:id="rId15"/>
    <p:sldId id="269" r:id="rId16"/>
    <p:sldId id="267" r:id="rId17"/>
    <p:sldId id="272" r:id="rId18"/>
    <p:sldId id="275" r:id="rId19"/>
    <p:sldId id="280" r:id="rId20"/>
    <p:sldId id="273" r:id="rId21"/>
    <p:sldId id="277" r:id="rId22"/>
    <p:sldId id="279" r:id="rId23"/>
    <p:sldId id="276" r:id="rId24"/>
    <p:sldId id="278"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64" d="100"/>
          <a:sy n="64" d="100"/>
        </p:scale>
        <p:origin x="84" y="24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9BB77C-2053-4D03-892D-65ECC466B34D}" type="datetimeFigureOut">
              <a:rPr lang="en-US" smtClean="0"/>
              <a:t>4/3/2019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D6C6D4-DF2C-4D5A-B65C-DDCAA6B29749}" type="slidenum">
              <a:rPr lang="en-US" smtClean="0"/>
              <a:t>‹#›</a:t>
            </a:fld>
            <a:endParaRPr lang="en-US"/>
          </a:p>
        </p:txBody>
      </p:sp>
    </p:spTree>
    <p:extLst>
      <p:ext uri="{BB962C8B-B14F-4D97-AF65-F5344CB8AC3E}">
        <p14:creationId xmlns:p14="http://schemas.microsoft.com/office/powerpoint/2010/main" val="19200401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70DE2C-32F1-4739-AD95-D4690075CF48}"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5A3E4-B649-43D9-9A7B-C51969FBEA59}" type="slidenum">
              <a:rPr lang="en-US" smtClean="0"/>
              <a:t>‹#›</a:t>
            </a:fld>
            <a:endParaRPr lang="en-US"/>
          </a:p>
        </p:txBody>
      </p:sp>
    </p:spTree>
    <p:extLst>
      <p:ext uri="{BB962C8B-B14F-4D97-AF65-F5344CB8AC3E}">
        <p14:creationId xmlns:p14="http://schemas.microsoft.com/office/powerpoint/2010/main" val="768560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0DE2C-32F1-4739-AD95-D4690075CF48}"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5A3E4-B649-43D9-9A7B-C51969FBEA59}" type="slidenum">
              <a:rPr lang="en-US" smtClean="0"/>
              <a:t>‹#›</a:t>
            </a:fld>
            <a:endParaRPr lang="en-US"/>
          </a:p>
        </p:txBody>
      </p:sp>
    </p:spTree>
    <p:extLst>
      <p:ext uri="{BB962C8B-B14F-4D97-AF65-F5344CB8AC3E}">
        <p14:creationId xmlns:p14="http://schemas.microsoft.com/office/powerpoint/2010/main" val="266020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0DE2C-32F1-4739-AD95-D4690075CF48}"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5A3E4-B649-43D9-9A7B-C51969FBEA59}" type="slidenum">
              <a:rPr lang="en-US" smtClean="0"/>
              <a:t>‹#›</a:t>
            </a:fld>
            <a:endParaRPr lang="en-US"/>
          </a:p>
        </p:txBody>
      </p:sp>
    </p:spTree>
    <p:extLst>
      <p:ext uri="{BB962C8B-B14F-4D97-AF65-F5344CB8AC3E}">
        <p14:creationId xmlns:p14="http://schemas.microsoft.com/office/powerpoint/2010/main" val="361283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0DE2C-32F1-4739-AD95-D4690075CF48}"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5A3E4-B649-43D9-9A7B-C51969FBEA59}" type="slidenum">
              <a:rPr lang="en-US" smtClean="0"/>
              <a:t>‹#›</a:t>
            </a:fld>
            <a:endParaRPr lang="en-US"/>
          </a:p>
        </p:txBody>
      </p:sp>
    </p:spTree>
    <p:extLst>
      <p:ext uri="{BB962C8B-B14F-4D97-AF65-F5344CB8AC3E}">
        <p14:creationId xmlns:p14="http://schemas.microsoft.com/office/powerpoint/2010/main" val="284472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0DE2C-32F1-4739-AD95-D4690075CF48}"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5A3E4-B649-43D9-9A7B-C51969FBEA59}" type="slidenum">
              <a:rPr lang="en-US" smtClean="0"/>
              <a:t>‹#›</a:t>
            </a:fld>
            <a:endParaRPr lang="en-US"/>
          </a:p>
        </p:txBody>
      </p:sp>
    </p:spTree>
    <p:extLst>
      <p:ext uri="{BB962C8B-B14F-4D97-AF65-F5344CB8AC3E}">
        <p14:creationId xmlns:p14="http://schemas.microsoft.com/office/powerpoint/2010/main" val="57277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70DE2C-32F1-4739-AD95-D4690075CF48}"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5A3E4-B649-43D9-9A7B-C51969FBEA59}" type="slidenum">
              <a:rPr lang="en-US" smtClean="0"/>
              <a:t>‹#›</a:t>
            </a:fld>
            <a:endParaRPr lang="en-US"/>
          </a:p>
        </p:txBody>
      </p:sp>
    </p:spTree>
    <p:extLst>
      <p:ext uri="{BB962C8B-B14F-4D97-AF65-F5344CB8AC3E}">
        <p14:creationId xmlns:p14="http://schemas.microsoft.com/office/powerpoint/2010/main" val="226992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70DE2C-32F1-4739-AD95-D4690075CF48}" type="datetimeFigureOut">
              <a:rPr lang="en-US" smtClean="0"/>
              <a:t>4/3/2019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05A3E4-B649-43D9-9A7B-C51969FBEA59}" type="slidenum">
              <a:rPr lang="en-US" smtClean="0"/>
              <a:t>‹#›</a:t>
            </a:fld>
            <a:endParaRPr lang="en-US"/>
          </a:p>
        </p:txBody>
      </p:sp>
    </p:spTree>
    <p:extLst>
      <p:ext uri="{BB962C8B-B14F-4D97-AF65-F5344CB8AC3E}">
        <p14:creationId xmlns:p14="http://schemas.microsoft.com/office/powerpoint/2010/main" val="412246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70DE2C-32F1-4739-AD95-D4690075CF48}" type="datetimeFigureOut">
              <a:rPr lang="en-US" smtClean="0"/>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05A3E4-B649-43D9-9A7B-C51969FBEA59}" type="slidenum">
              <a:rPr lang="en-US" smtClean="0"/>
              <a:t>‹#›</a:t>
            </a:fld>
            <a:endParaRPr lang="en-US"/>
          </a:p>
        </p:txBody>
      </p:sp>
    </p:spTree>
    <p:extLst>
      <p:ext uri="{BB962C8B-B14F-4D97-AF65-F5344CB8AC3E}">
        <p14:creationId xmlns:p14="http://schemas.microsoft.com/office/powerpoint/2010/main" val="9537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0DE2C-32F1-4739-AD95-D4690075CF48}" type="datetimeFigureOut">
              <a:rPr lang="en-US" smtClean="0"/>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05A3E4-B649-43D9-9A7B-C51969FBEA59}" type="slidenum">
              <a:rPr lang="en-US" smtClean="0"/>
              <a:t>‹#›</a:t>
            </a:fld>
            <a:endParaRPr lang="en-US"/>
          </a:p>
        </p:txBody>
      </p:sp>
    </p:spTree>
    <p:extLst>
      <p:ext uri="{BB962C8B-B14F-4D97-AF65-F5344CB8AC3E}">
        <p14:creationId xmlns:p14="http://schemas.microsoft.com/office/powerpoint/2010/main" val="169216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0DE2C-32F1-4739-AD95-D4690075CF48}"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5A3E4-B649-43D9-9A7B-C51969FBEA59}" type="slidenum">
              <a:rPr lang="en-US" smtClean="0"/>
              <a:t>‹#›</a:t>
            </a:fld>
            <a:endParaRPr lang="en-US"/>
          </a:p>
        </p:txBody>
      </p:sp>
    </p:spTree>
    <p:extLst>
      <p:ext uri="{BB962C8B-B14F-4D97-AF65-F5344CB8AC3E}">
        <p14:creationId xmlns:p14="http://schemas.microsoft.com/office/powerpoint/2010/main" val="1680197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0DE2C-32F1-4739-AD95-D4690075CF48}"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5A3E4-B649-43D9-9A7B-C51969FBEA59}" type="slidenum">
              <a:rPr lang="en-US" smtClean="0"/>
              <a:t>‹#›</a:t>
            </a:fld>
            <a:endParaRPr lang="en-US"/>
          </a:p>
        </p:txBody>
      </p:sp>
    </p:spTree>
    <p:extLst>
      <p:ext uri="{BB962C8B-B14F-4D97-AF65-F5344CB8AC3E}">
        <p14:creationId xmlns:p14="http://schemas.microsoft.com/office/powerpoint/2010/main" val="1010518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0DE2C-32F1-4739-AD95-D4690075CF48}" type="datetimeFigureOut">
              <a:rPr lang="en-US" smtClean="0"/>
              <a:t>4/3/2019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5A3E4-B649-43D9-9A7B-C51969FBEA59}" type="slidenum">
              <a:rPr lang="en-US" smtClean="0"/>
              <a:t>‹#›</a:t>
            </a:fld>
            <a:endParaRPr lang="en-US"/>
          </a:p>
        </p:txBody>
      </p:sp>
    </p:spTree>
    <p:extLst>
      <p:ext uri="{BB962C8B-B14F-4D97-AF65-F5344CB8AC3E}">
        <p14:creationId xmlns:p14="http://schemas.microsoft.com/office/powerpoint/2010/main" val="1817260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geri.lear@ekh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 NOW:  1 April 2019</a:t>
            </a:r>
            <a:endParaRPr lang="en-US" dirty="0"/>
          </a:p>
        </p:txBody>
      </p:sp>
      <p:sp>
        <p:nvSpPr>
          <p:cNvPr id="5" name="Content Placeholder 4"/>
          <p:cNvSpPr>
            <a:spLocks noGrp="1"/>
          </p:cNvSpPr>
          <p:nvPr>
            <p:ph idx="1"/>
          </p:nvPr>
        </p:nvSpPr>
        <p:spPr/>
        <p:txBody>
          <a:bodyPr/>
          <a:lstStyle/>
          <a:p>
            <a:r>
              <a:rPr lang="en-US" dirty="0" smtClean="0"/>
              <a:t>Complete Voice Lesson:  Imagery.</a:t>
            </a:r>
          </a:p>
          <a:p>
            <a:endParaRPr lang="en-US" dirty="0"/>
          </a:p>
          <a:p>
            <a:r>
              <a:rPr lang="en-US" dirty="0" smtClean="0"/>
              <a:t>If you finish early, read your novel.</a:t>
            </a:r>
            <a:endParaRPr lang="en-US" dirty="0"/>
          </a:p>
        </p:txBody>
      </p:sp>
    </p:spTree>
    <p:extLst>
      <p:ext uri="{BB962C8B-B14F-4D97-AF65-F5344CB8AC3E}">
        <p14:creationId xmlns:p14="http://schemas.microsoft.com/office/powerpoint/2010/main" val="938781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3 April 2019</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6341" y="1284713"/>
            <a:ext cx="10347459" cy="5432418"/>
          </a:xfrm>
        </p:spPr>
      </p:pic>
    </p:spTree>
    <p:extLst>
      <p:ext uri="{BB962C8B-B14F-4D97-AF65-F5344CB8AC3E}">
        <p14:creationId xmlns:p14="http://schemas.microsoft.com/office/powerpoint/2010/main" val="2887626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Twain, “Advice to Youth”</a:t>
            </a:r>
            <a:endParaRPr lang="en-US" dirty="0"/>
          </a:p>
        </p:txBody>
      </p:sp>
      <p:sp>
        <p:nvSpPr>
          <p:cNvPr id="3" name="Content Placeholder 2"/>
          <p:cNvSpPr>
            <a:spLocks noGrp="1"/>
          </p:cNvSpPr>
          <p:nvPr>
            <p:ph idx="1"/>
          </p:nvPr>
        </p:nvSpPr>
        <p:spPr/>
        <p:txBody>
          <a:bodyPr/>
          <a:lstStyle/>
          <a:p>
            <a:r>
              <a:rPr lang="en-US" dirty="0" smtClean="0"/>
              <a:t>What are instructions/lessons you are taught growing up?</a:t>
            </a:r>
          </a:p>
          <a:p>
            <a:r>
              <a:rPr lang="en-US" dirty="0" smtClean="0"/>
              <a:t>Discuss Twain’s main claim.</a:t>
            </a:r>
            <a:endParaRPr lang="en-US" dirty="0"/>
          </a:p>
        </p:txBody>
      </p:sp>
    </p:spTree>
    <p:extLst>
      <p:ext uri="{BB962C8B-B14F-4D97-AF65-F5344CB8AC3E}">
        <p14:creationId xmlns:p14="http://schemas.microsoft.com/office/powerpoint/2010/main" val="731346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advice have we received from adults?</a:t>
            </a:r>
            <a:endParaRPr lang="en-US" dirty="0"/>
          </a:p>
        </p:txBody>
      </p:sp>
      <p:sp>
        <p:nvSpPr>
          <p:cNvPr id="5" name="Content Placeholder 4"/>
          <p:cNvSpPr>
            <a:spLocks noGrp="1"/>
          </p:cNvSpPr>
          <p:nvPr>
            <p:ph sz="half" idx="1"/>
          </p:nvPr>
        </p:nvSpPr>
        <p:spPr/>
        <p:txBody>
          <a:bodyPr>
            <a:normAutofit fontScale="85000" lnSpcReduction="20000"/>
          </a:bodyPr>
          <a:lstStyle/>
          <a:p>
            <a:r>
              <a:rPr lang="en-US" dirty="0" smtClean="0"/>
              <a:t>Cell phones aren’t good for you.</a:t>
            </a:r>
          </a:p>
          <a:p>
            <a:r>
              <a:rPr lang="en-US" dirty="0" smtClean="0"/>
              <a:t>A closed mouth doesn’t get fed.</a:t>
            </a:r>
          </a:p>
          <a:p>
            <a:r>
              <a:rPr lang="en-US" dirty="0" smtClean="0"/>
              <a:t>Don’t be lazy.</a:t>
            </a:r>
          </a:p>
          <a:p>
            <a:r>
              <a:rPr lang="en-US" dirty="0" smtClean="0"/>
              <a:t>Don’t curse.</a:t>
            </a:r>
          </a:p>
          <a:p>
            <a:r>
              <a:rPr lang="en-US" dirty="0" smtClean="0"/>
              <a:t>Do better, </a:t>
            </a:r>
            <a:r>
              <a:rPr lang="en-US" dirty="0"/>
              <a:t>b</a:t>
            </a:r>
            <a:r>
              <a:rPr lang="en-US" dirty="0" smtClean="0"/>
              <a:t>e better.</a:t>
            </a:r>
          </a:p>
          <a:p>
            <a:r>
              <a:rPr lang="en-US" dirty="0" smtClean="0"/>
              <a:t>Roll your eyes again, and I’m </a:t>
            </a:r>
            <a:r>
              <a:rPr lang="en-US" dirty="0" err="1" smtClean="0"/>
              <a:t>gonna</a:t>
            </a:r>
            <a:r>
              <a:rPr lang="en-US" dirty="0" smtClean="0"/>
              <a:t>…</a:t>
            </a:r>
          </a:p>
          <a:p>
            <a:r>
              <a:rPr lang="en-US" dirty="0" smtClean="0"/>
              <a:t>Don’t get smart with me.</a:t>
            </a:r>
          </a:p>
          <a:p>
            <a:r>
              <a:rPr lang="en-US" dirty="0" smtClean="0"/>
              <a:t>Clean this room or I am going to and I will take everything to Goodwill.</a:t>
            </a:r>
          </a:p>
          <a:p>
            <a:r>
              <a:rPr lang="en-US" dirty="0" smtClean="0"/>
              <a:t>Stop crying or I will give you something to cry about.</a:t>
            </a:r>
          </a:p>
          <a:p>
            <a:endParaRPr lang="en-US" dirty="0" smtClean="0"/>
          </a:p>
          <a:p>
            <a:endParaRPr lang="en-US" dirty="0"/>
          </a:p>
        </p:txBody>
      </p:sp>
      <p:sp>
        <p:nvSpPr>
          <p:cNvPr id="6" name="Content Placeholder 5"/>
          <p:cNvSpPr>
            <a:spLocks noGrp="1"/>
          </p:cNvSpPr>
          <p:nvPr>
            <p:ph sz="half" idx="2"/>
          </p:nvPr>
        </p:nvSpPr>
        <p:spPr/>
        <p:txBody>
          <a:bodyPr>
            <a:normAutofit fontScale="85000" lnSpcReduction="20000"/>
          </a:bodyPr>
          <a:lstStyle/>
          <a:p>
            <a:r>
              <a:rPr lang="en-US" dirty="0" smtClean="0"/>
              <a:t>Don’t focus on fake energy.</a:t>
            </a:r>
          </a:p>
          <a:p>
            <a:r>
              <a:rPr lang="en-US" dirty="0" smtClean="0"/>
              <a:t>Don’t do work if you are going to suffer consequences anyway.</a:t>
            </a:r>
          </a:p>
          <a:p>
            <a:r>
              <a:rPr lang="en-US" dirty="0" smtClean="0"/>
              <a:t>Stop…</a:t>
            </a:r>
          </a:p>
          <a:p>
            <a:r>
              <a:rPr lang="en-US" dirty="0" smtClean="0"/>
              <a:t>Keep making that face and it will stay that way. (Fix your face)</a:t>
            </a:r>
          </a:p>
          <a:p>
            <a:r>
              <a:rPr lang="en-US" dirty="0" smtClean="0"/>
              <a:t>Treat others the way you want to be treated.</a:t>
            </a:r>
          </a:p>
          <a:p>
            <a:r>
              <a:rPr lang="en-US" dirty="0" smtClean="0"/>
              <a:t>Stop fighting or I am going to turn this car around.</a:t>
            </a:r>
          </a:p>
          <a:p>
            <a:r>
              <a:rPr lang="en-US" dirty="0" smtClean="0"/>
              <a:t>I brought you into this world, and I can take you out.</a:t>
            </a:r>
            <a:endParaRPr lang="en-US" dirty="0"/>
          </a:p>
        </p:txBody>
      </p:sp>
    </p:spTree>
    <p:extLst>
      <p:ext uri="{BB962C8B-B14F-4D97-AF65-F5344CB8AC3E}">
        <p14:creationId xmlns:p14="http://schemas.microsoft.com/office/powerpoint/2010/main" val="3106642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Twain’s real claim?</a:t>
            </a:r>
            <a:endParaRPr lang="en-US" dirty="0"/>
          </a:p>
        </p:txBody>
      </p:sp>
      <p:sp>
        <p:nvSpPr>
          <p:cNvPr id="3" name="Content Placeholder 2"/>
          <p:cNvSpPr>
            <a:spLocks noGrp="1"/>
          </p:cNvSpPr>
          <p:nvPr>
            <p:ph idx="1"/>
          </p:nvPr>
        </p:nvSpPr>
        <p:spPr/>
        <p:txBody>
          <a:bodyPr/>
          <a:lstStyle/>
          <a:p>
            <a:r>
              <a:rPr lang="en-US" dirty="0" smtClean="0"/>
              <a:t>Ultimately, Twain is arguing in favor of nonconformity.</a:t>
            </a:r>
            <a:endParaRPr lang="en-US" dirty="0"/>
          </a:p>
        </p:txBody>
      </p:sp>
    </p:spTree>
    <p:extLst>
      <p:ext uri="{BB962C8B-B14F-4D97-AF65-F5344CB8AC3E}">
        <p14:creationId xmlns:p14="http://schemas.microsoft.com/office/powerpoint/2010/main" val="1924036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Advice we have received</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Light in car</a:t>
            </a:r>
          </a:p>
          <a:p>
            <a:r>
              <a:rPr lang="en-US" dirty="0" smtClean="0"/>
              <a:t>Don’t talk to strangers</a:t>
            </a:r>
          </a:p>
          <a:p>
            <a:r>
              <a:rPr lang="en-US" dirty="0" smtClean="0"/>
              <a:t>Treat others as you want to be treated</a:t>
            </a:r>
          </a:p>
          <a:p>
            <a:r>
              <a:rPr lang="en-US" dirty="0" smtClean="0"/>
              <a:t>Your friends aren’t your friends</a:t>
            </a:r>
          </a:p>
          <a:p>
            <a:r>
              <a:rPr lang="en-US" dirty="0" smtClean="0"/>
              <a:t>Get a job</a:t>
            </a:r>
          </a:p>
          <a:p>
            <a:r>
              <a:rPr lang="en-US" dirty="0" smtClean="0"/>
              <a:t>Respect your elders</a:t>
            </a:r>
          </a:p>
          <a:p>
            <a:r>
              <a:rPr lang="en-US" dirty="0" smtClean="0"/>
              <a:t>Adults aren’t always right</a:t>
            </a:r>
          </a:p>
          <a:p>
            <a:r>
              <a:rPr lang="en-US" dirty="0" smtClean="0"/>
              <a:t>If you don’t feel comfortable don’t do it</a:t>
            </a:r>
          </a:p>
          <a:p>
            <a:r>
              <a:rPr lang="en-US" dirty="0" smtClean="0"/>
              <a:t>When you assume things, you make an a** out of you and me</a:t>
            </a:r>
          </a:p>
          <a:p>
            <a:r>
              <a:rPr lang="en-US" dirty="0" smtClean="0"/>
              <a:t>Keep making that face, and it will get stuck that way.</a:t>
            </a:r>
          </a:p>
          <a:p>
            <a:r>
              <a:rPr lang="en-US" dirty="0" smtClean="0"/>
              <a:t>That lip is out so far a pigeon is going to sit on it</a:t>
            </a:r>
          </a:p>
          <a:p>
            <a:r>
              <a:rPr lang="en-US" dirty="0" smtClean="0"/>
              <a:t>Don’t let anyone play with your hair</a:t>
            </a:r>
          </a:p>
        </p:txBody>
      </p:sp>
      <p:sp>
        <p:nvSpPr>
          <p:cNvPr id="5" name="Content Placeholder 4"/>
          <p:cNvSpPr>
            <a:spLocks noGrp="1"/>
          </p:cNvSpPr>
          <p:nvPr>
            <p:ph sz="half" idx="2"/>
          </p:nvPr>
        </p:nvSpPr>
        <p:spPr/>
        <p:txBody>
          <a:bodyPr>
            <a:normAutofit fontScale="62500" lnSpcReduction="20000"/>
          </a:bodyPr>
          <a:lstStyle/>
          <a:p>
            <a:r>
              <a:rPr lang="en-US" dirty="0"/>
              <a:t>Peer pressure</a:t>
            </a:r>
          </a:p>
          <a:p>
            <a:r>
              <a:rPr lang="en-US" dirty="0"/>
              <a:t>Don’t do drugs</a:t>
            </a:r>
          </a:p>
          <a:p>
            <a:r>
              <a:rPr lang="en-US" dirty="0"/>
              <a:t>Once someone shows you their true colors, believe them.</a:t>
            </a:r>
          </a:p>
          <a:p>
            <a:r>
              <a:rPr lang="en-US" dirty="0"/>
              <a:t>If someone hits you, hit them back.</a:t>
            </a:r>
          </a:p>
          <a:p>
            <a:r>
              <a:rPr lang="en-US" dirty="0"/>
              <a:t>Use your words</a:t>
            </a:r>
          </a:p>
          <a:p>
            <a:r>
              <a:rPr lang="en-US" dirty="0"/>
              <a:t>Don’t be the first to use your fists</a:t>
            </a:r>
          </a:p>
          <a:p>
            <a:r>
              <a:rPr lang="en-US" dirty="0"/>
              <a:t>If you have to use the bathroom, walk out.</a:t>
            </a:r>
          </a:p>
          <a:p>
            <a:r>
              <a:rPr lang="en-US" dirty="0"/>
              <a:t>Stop crying or I will give you something to cry about</a:t>
            </a:r>
          </a:p>
          <a:p>
            <a:r>
              <a:rPr lang="en-US" dirty="0"/>
              <a:t>There are people in Africa without food.</a:t>
            </a:r>
          </a:p>
          <a:p>
            <a:r>
              <a:rPr lang="en-US" dirty="0"/>
              <a:t>You will wake up before 7 for the rest of your life.</a:t>
            </a:r>
          </a:p>
          <a:p>
            <a:r>
              <a:rPr lang="en-US" dirty="0"/>
              <a:t> </a:t>
            </a:r>
            <a:r>
              <a:rPr lang="en-US" dirty="0" smtClean="0"/>
              <a:t>If you are going to lie, you better make it a good one so that you won’t have to keep saying it over and over. </a:t>
            </a:r>
            <a:endParaRPr lang="en-US" dirty="0"/>
          </a:p>
          <a:p>
            <a:endParaRPr lang="en-US" dirty="0"/>
          </a:p>
        </p:txBody>
      </p:sp>
    </p:spTree>
    <p:extLst>
      <p:ext uri="{BB962C8B-B14F-4D97-AF65-F5344CB8AC3E}">
        <p14:creationId xmlns:p14="http://schemas.microsoft.com/office/powerpoint/2010/main" val="1042928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Twain’s Claim</a:t>
            </a:r>
            <a:endParaRPr lang="en-US" dirty="0"/>
          </a:p>
        </p:txBody>
      </p:sp>
      <p:sp>
        <p:nvSpPr>
          <p:cNvPr id="6" name="Content Placeholder 5"/>
          <p:cNvSpPr>
            <a:spLocks noGrp="1"/>
          </p:cNvSpPr>
          <p:nvPr>
            <p:ph idx="1"/>
          </p:nvPr>
        </p:nvSpPr>
        <p:spPr/>
        <p:txBody>
          <a:bodyPr/>
          <a:lstStyle/>
          <a:p>
            <a:r>
              <a:rPr lang="en-US" dirty="0" smtClean="0"/>
              <a:t>Ultimately, Twain wants to discourage conformity.</a:t>
            </a:r>
            <a:endParaRPr lang="en-US" dirty="0"/>
          </a:p>
        </p:txBody>
      </p:sp>
    </p:spTree>
    <p:extLst>
      <p:ext uri="{BB962C8B-B14F-4D97-AF65-F5344CB8AC3E}">
        <p14:creationId xmlns:p14="http://schemas.microsoft.com/office/powerpoint/2010/main" val="173844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Half-Way Point of Your Dystopian Novel</a:t>
            </a:r>
            <a:endParaRPr lang="en-US" dirty="0"/>
          </a:p>
        </p:txBody>
      </p:sp>
      <p:sp>
        <p:nvSpPr>
          <p:cNvPr id="3" name="Content Placeholder 2"/>
          <p:cNvSpPr>
            <a:spLocks noGrp="1"/>
          </p:cNvSpPr>
          <p:nvPr>
            <p:ph idx="1"/>
          </p:nvPr>
        </p:nvSpPr>
        <p:spPr/>
        <p:txBody>
          <a:bodyPr>
            <a:normAutofit lnSpcReduction="10000"/>
          </a:bodyPr>
          <a:lstStyle/>
          <a:p>
            <a:r>
              <a:rPr lang="en-US" dirty="0" smtClean="0"/>
              <a:t>Assuming you are following your reading plan, you are ½ way through (maybe more) your novel.</a:t>
            </a:r>
          </a:p>
          <a:p>
            <a:r>
              <a:rPr lang="en-US" dirty="0" smtClean="0"/>
              <a:t>Complete Journal #2 by end of class.</a:t>
            </a:r>
          </a:p>
          <a:p>
            <a:r>
              <a:rPr lang="en-US" dirty="0" smtClean="0"/>
              <a:t>Read with remaining time. </a:t>
            </a:r>
          </a:p>
          <a:p>
            <a:endParaRPr lang="en-US" dirty="0"/>
          </a:p>
          <a:p>
            <a:r>
              <a:rPr lang="en-US" dirty="0" smtClean="0"/>
              <a:t>Just a friendly reminder that there will be a project attached to this book, so you must be able to identify and discuss the claim your author is making.</a:t>
            </a:r>
          </a:p>
          <a:p>
            <a:endParaRPr lang="en-US" dirty="0"/>
          </a:p>
          <a:p>
            <a:pPr marL="0" indent="0">
              <a:buNone/>
            </a:pPr>
            <a:r>
              <a:rPr lang="en-US" dirty="0" smtClean="0"/>
              <a:t>**NO TALKING. JUST READING AND WRITING. </a:t>
            </a:r>
            <a:endParaRPr lang="en-US" dirty="0"/>
          </a:p>
        </p:txBody>
      </p:sp>
    </p:spTree>
    <p:extLst>
      <p:ext uri="{BB962C8B-B14F-4D97-AF65-F5344CB8AC3E}">
        <p14:creationId xmlns:p14="http://schemas.microsoft.com/office/powerpoint/2010/main" val="1996932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a:t>
            </a:r>
            <a:br>
              <a:rPr lang="en-US" dirty="0" smtClean="0"/>
            </a:br>
            <a:r>
              <a:rPr lang="en-US" dirty="0" smtClean="0"/>
              <a:t>4 April 2019</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59875" y="57574"/>
            <a:ext cx="7920507" cy="6713113"/>
          </a:xfrm>
        </p:spPr>
      </p:pic>
    </p:spTree>
    <p:extLst>
      <p:ext uri="{BB962C8B-B14F-4D97-AF65-F5344CB8AC3E}">
        <p14:creationId xmlns:p14="http://schemas.microsoft.com/office/powerpoint/2010/main" val="2409444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coming on Saturday?</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Jailyn</a:t>
            </a:r>
          </a:p>
          <a:p>
            <a:r>
              <a:rPr lang="en-US" dirty="0" err="1" smtClean="0"/>
              <a:t>Mariyon</a:t>
            </a:r>
            <a:endParaRPr lang="en-US" dirty="0" smtClean="0"/>
          </a:p>
          <a:p>
            <a:r>
              <a:rPr lang="en-US" dirty="0" err="1" smtClean="0"/>
              <a:t>Micaeli</a:t>
            </a:r>
            <a:endParaRPr lang="en-US" dirty="0"/>
          </a:p>
          <a:p>
            <a:r>
              <a:rPr lang="en-US" dirty="0" smtClean="0"/>
              <a:t>Jake</a:t>
            </a:r>
          </a:p>
          <a:p>
            <a:r>
              <a:rPr lang="en-US" dirty="0" smtClean="0"/>
              <a:t>Kayla W.</a:t>
            </a:r>
          </a:p>
          <a:p>
            <a:r>
              <a:rPr lang="en-US" dirty="0" smtClean="0"/>
              <a:t>John W.</a:t>
            </a:r>
          </a:p>
          <a:p>
            <a:r>
              <a:rPr lang="en-US" dirty="0" smtClean="0"/>
              <a:t>Micah</a:t>
            </a:r>
          </a:p>
          <a:p>
            <a:r>
              <a:rPr lang="en-US" dirty="0" smtClean="0"/>
              <a:t>Cassidy</a:t>
            </a:r>
            <a:endParaRPr lang="en-US" dirty="0" smtClean="0"/>
          </a:p>
          <a:p>
            <a:r>
              <a:rPr lang="en-US" dirty="0" err="1" smtClean="0"/>
              <a:t>Skylah</a:t>
            </a:r>
            <a:endParaRPr lang="en-US" dirty="0" smtClean="0"/>
          </a:p>
          <a:p>
            <a:endParaRPr lang="en-US" dirty="0" smtClean="0"/>
          </a:p>
          <a:p>
            <a:endParaRPr lang="en-US" dirty="0" smtClean="0"/>
          </a:p>
          <a:p>
            <a:endParaRPr lang="en-US" dirty="0"/>
          </a:p>
        </p:txBody>
      </p:sp>
      <p:sp>
        <p:nvSpPr>
          <p:cNvPr id="4" name="Content Placeholder 3"/>
          <p:cNvSpPr>
            <a:spLocks noGrp="1"/>
          </p:cNvSpPr>
          <p:nvPr>
            <p:ph sz="half" idx="2"/>
          </p:nvPr>
        </p:nvSpPr>
        <p:spPr/>
        <p:txBody>
          <a:bodyPr/>
          <a:lstStyle/>
          <a:p>
            <a:r>
              <a:rPr lang="en-US" dirty="0" err="1" smtClean="0"/>
              <a:t>Contrell</a:t>
            </a:r>
            <a:endParaRPr lang="en-US" dirty="0" smtClean="0"/>
          </a:p>
          <a:p>
            <a:r>
              <a:rPr lang="en-US" dirty="0" err="1" smtClean="0"/>
              <a:t>Jaila</a:t>
            </a:r>
            <a:endParaRPr lang="en-US" dirty="0" smtClean="0"/>
          </a:p>
          <a:p>
            <a:r>
              <a:rPr lang="en-US" dirty="0" smtClean="0"/>
              <a:t>Gabriella</a:t>
            </a:r>
          </a:p>
          <a:p>
            <a:r>
              <a:rPr lang="en-US" dirty="0" smtClean="0"/>
              <a:t>Destiny (maybe)</a:t>
            </a:r>
          </a:p>
          <a:p>
            <a:r>
              <a:rPr lang="en-US" dirty="0" smtClean="0"/>
              <a:t>Amari B.</a:t>
            </a:r>
            <a:endParaRPr lang="en-US" dirty="0" smtClean="0"/>
          </a:p>
          <a:p>
            <a:r>
              <a:rPr lang="en-US" dirty="0" smtClean="0"/>
              <a:t>Jade</a:t>
            </a:r>
          </a:p>
          <a:p>
            <a:r>
              <a:rPr lang="en-US" dirty="0" err="1" smtClean="0"/>
              <a:t>Tavioncye</a:t>
            </a:r>
            <a:endParaRPr lang="en-US" dirty="0" smtClean="0"/>
          </a:p>
        </p:txBody>
      </p:sp>
    </p:spTree>
    <p:extLst>
      <p:ext uri="{BB962C8B-B14F-4D97-AF65-F5344CB8AC3E}">
        <p14:creationId xmlns:p14="http://schemas.microsoft.com/office/powerpoint/2010/main" val="3975435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about Africa” </a:t>
            </a:r>
            <a:br>
              <a:rPr lang="en-US" dirty="0" smtClean="0"/>
            </a:br>
            <a:r>
              <a:rPr lang="en-US" dirty="0" smtClean="0"/>
              <a:t>by </a:t>
            </a:r>
            <a:r>
              <a:rPr lang="en-US" dirty="0" err="1" smtClean="0"/>
              <a:t>Binyavanga</a:t>
            </a:r>
            <a:r>
              <a:rPr lang="en-US" dirty="0" smtClean="0"/>
              <a:t> </a:t>
            </a:r>
            <a:r>
              <a:rPr lang="en-US" dirty="0" err="1" smtClean="0"/>
              <a:t>Wainaina</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Based upon what </a:t>
            </a:r>
            <a:r>
              <a:rPr lang="en-US" dirty="0" err="1" smtClean="0"/>
              <a:t>Wainaina</a:t>
            </a:r>
            <a:r>
              <a:rPr lang="en-US" dirty="0" smtClean="0"/>
              <a:t> says, how do people/writers generally characterize the place and people of Africa?</a:t>
            </a:r>
          </a:p>
          <a:p>
            <a:pPr marL="514350" indent="-514350">
              <a:buFont typeface="+mj-lt"/>
              <a:buAutoNum type="arabicPeriod"/>
            </a:pPr>
            <a:r>
              <a:rPr lang="en-US" dirty="0" smtClean="0"/>
              <a:t>What are real descriptions of the continent and people the author exposes through his satire?</a:t>
            </a:r>
          </a:p>
          <a:p>
            <a:pPr marL="514350" indent="-514350">
              <a:buFont typeface="+mj-lt"/>
              <a:buAutoNum type="arabicPeriod"/>
            </a:pPr>
            <a:r>
              <a:rPr lang="en-US" dirty="0" smtClean="0"/>
              <a:t>What is </a:t>
            </a:r>
            <a:r>
              <a:rPr lang="en-US" dirty="0" err="1" smtClean="0"/>
              <a:t>Binyavanga</a:t>
            </a:r>
            <a:r>
              <a:rPr lang="en-US" dirty="0" smtClean="0"/>
              <a:t> </a:t>
            </a:r>
            <a:r>
              <a:rPr lang="en-US" dirty="0" err="1" smtClean="0"/>
              <a:t>Wainaina’s</a:t>
            </a:r>
            <a:r>
              <a:rPr lang="en-US" dirty="0" smtClean="0"/>
              <a:t> argument?</a:t>
            </a:r>
          </a:p>
          <a:p>
            <a:r>
              <a:rPr lang="en-US" dirty="0" smtClean="0"/>
              <a:t>Author </a:t>
            </a:r>
            <a:r>
              <a:rPr lang="en-US" dirty="0" err="1" smtClean="0"/>
              <a:t>Binyavanga</a:t>
            </a:r>
            <a:r>
              <a:rPr lang="en-US" dirty="0" smtClean="0"/>
              <a:t> </a:t>
            </a:r>
            <a:r>
              <a:rPr lang="en-US" dirty="0" err="1" smtClean="0"/>
              <a:t>Wainaina</a:t>
            </a:r>
            <a:r>
              <a:rPr lang="en-US" dirty="0" smtClean="0"/>
              <a:t> argues in his satirical piece “How to Write about Africa” that all too often people write about a false “Africa” rather than talking about the multi-dimensional continent with diverse people. </a:t>
            </a:r>
          </a:p>
          <a:p>
            <a:pPr lvl="1"/>
            <a:r>
              <a:rPr lang="en-US" dirty="0" smtClean="0"/>
              <a:t>Use of punctuation to off-set biting (sarcastic) comments (--because you care)</a:t>
            </a:r>
          </a:p>
          <a:p>
            <a:pPr lvl="1"/>
            <a:r>
              <a:rPr lang="en-US" dirty="0" smtClean="0"/>
              <a:t>Uses topic sentences/paragraph organization to point out the different issues</a:t>
            </a:r>
          </a:p>
          <a:p>
            <a:pPr lvl="2"/>
            <a:r>
              <a:rPr lang="en-US" dirty="0" smtClean="0"/>
              <a:t>Contrasts within a paragraph</a:t>
            </a:r>
          </a:p>
          <a:p>
            <a:pPr lvl="1"/>
            <a:r>
              <a:rPr lang="en-US" dirty="0" smtClean="0"/>
              <a:t>Diction:  absolutes like never, always, either/or</a:t>
            </a:r>
          </a:p>
          <a:p>
            <a:pPr lvl="1"/>
            <a:r>
              <a:rPr lang="en-US" dirty="0" smtClean="0"/>
              <a:t>Tone: Instructive AND tone shifts </a:t>
            </a:r>
            <a:r>
              <a:rPr lang="en-US" smtClean="0"/>
              <a:t>from light-hearted </a:t>
            </a:r>
            <a:r>
              <a:rPr lang="en-US" dirty="0" smtClean="0"/>
              <a:t>to more serious/biting</a:t>
            </a:r>
          </a:p>
          <a:p>
            <a:pPr marL="457200" lvl="1" indent="0">
              <a:buNone/>
            </a:pPr>
            <a:endParaRPr lang="en-US" dirty="0" smtClean="0"/>
          </a:p>
        </p:txBody>
      </p:sp>
    </p:spTree>
    <p:extLst>
      <p:ext uri="{BB962C8B-B14F-4D97-AF65-F5344CB8AC3E}">
        <p14:creationId xmlns:p14="http://schemas.microsoft.com/office/powerpoint/2010/main" val="2762493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Jonathan Swift’s “A Modest Proposal”</a:t>
            </a:r>
            <a:endParaRPr lang="en-US" dirty="0"/>
          </a:p>
        </p:txBody>
      </p:sp>
      <p:sp>
        <p:nvSpPr>
          <p:cNvPr id="3" name="Content Placeholder 2"/>
          <p:cNvSpPr>
            <a:spLocks noGrp="1"/>
          </p:cNvSpPr>
          <p:nvPr>
            <p:ph idx="1"/>
          </p:nvPr>
        </p:nvSpPr>
        <p:spPr/>
        <p:txBody>
          <a:bodyPr/>
          <a:lstStyle/>
          <a:p>
            <a:r>
              <a:rPr lang="en-US" dirty="0" smtClean="0"/>
              <a:t>Review paragraphs 1-12.</a:t>
            </a:r>
          </a:p>
          <a:p>
            <a:r>
              <a:rPr lang="en-US" dirty="0" smtClean="0"/>
              <a:t>Finish reading and completing the reverse outline and </a:t>
            </a:r>
            <a:r>
              <a:rPr lang="en-US" dirty="0" err="1" smtClean="0"/>
              <a:t>SOAPSTone</a:t>
            </a:r>
            <a:r>
              <a:rPr lang="en-US" dirty="0" smtClean="0"/>
              <a:t> as a class.</a:t>
            </a:r>
          </a:p>
          <a:p>
            <a:r>
              <a:rPr lang="en-US" dirty="0" smtClean="0"/>
              <a:t>Discuss Swift’s purpose.</a:t>
            </a:r>
          </a:p>
          <a:p>
            <a:r>
              <a:rPr lang="en-US" dirty="0" smtClean="0"/>
              <a:t>ET:  Write your own individual rhetorical precis for Swift’s satire.</a:t>
            </a:r>
          </a:p>
          <a:p>
            <a:endParaRPr lang="en-US" dirty="0"/>
          </a:p>
        </p:txBody>
      </p:sp>
    </p:spTree>
    <p:extLst>
      <p:ext uri="{BB962C8B-B14F-4D97-AF65-F5344CB8AC3E}">
        <p14:creationId xmlns:p14="http://schemas.microsoft.com/office/powerpoint/2010/main" val="4138058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about Africa” </a:t>
            </a:r>
            <a:br>
              <a:rPr lang="en-US" dirty="0" smtClean="0"/>
            </a:br>
            <a:r>
              <a:rPr lang="en-US" dirty="0" smtClean="0"/>
              <a:t>by </a:t>
            </a:r>
            <a:r>
              <a:rPr lang="en-US" dirty="0" err="1" smtClean="0"/>
              <a:t>Binyavanga</a:t>
            </a:r>
            <a:r>
              <a:rPr lang="en-US" dirty="0" smtClean="0"/>
              <a:t> </a:t>
            </a:r>
            <a:r>
              <a:rPr lang="en-US" dirty="0" err="1" smtClean="0"/>
              <a:t>Wainaina</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Based upon what </a:t>
            </a:r>
            <a:r>
              <a:rPr lang="en-US" dirty="0" err="1" smtClean="0"/>
              <a:t>Wainaina</a:t>
            </a:r>
            <a:r>
              <a:rPr lang="en-US" dirty="0" smtClean="0"/>
              <a:t> says, how do people/writers generally characterize the place and people of Africa?</a:t>
            </a:r>
          </a:p>
          <a:p>
            <a:pPr marL="514350" indent="-514350">
              <a:buFont typeface="+mj-lt"/>
              <a:buAutoNum type="arabicPeriod"/>
            </a:pPr>
            <a:r>
              <a:rPr lang="en-US" dirty="0" smtClean="0"/>
              <a:t>What are real descriptions of the continent and people the author exposes through his satire?</a:t>
            </a:r>
          </a:p>
          <a:p>
            <a:pPr marL="514350" indent="-514350">
              <a:buFont typeface="+mj-lt"/>
              <a:buAutoNum type="arabicPeriod"/>
            </a:pPr>
            <a:r>
              <a:rPr lang="en-US" dirty="0" smtClean="0"/>
              <a:t>What is </a:t>
            </a:r>
            <a:r>
              <a:rPr lang="en-US" dirty="0" err="1" smtClean="0"/>
              <a:t>Binyavanga</a:t>
            </a:r>
            <a:r>
              <a:rPr lang="en-US" dirty="0" smtClean="0"/>
              <a:t> </a:t>
            </a:r>
            <a:r>
              <a:rPr lang="en-US" dirty="0" err="1" smtClean="0"/>
              <a:t>Wainaina’s</a:t>
            </a:r>
            <a:r>
              <a:rPr lang="en-US" dirty="0" smtClean="0"/>
              <a:t> argument?</a:t>
            </a:r>
          </a:p>
          <a:p>
            <a:pPr marL="457200" lvl="1" indent="0">
              <a:buNone/>
            </a:pPr>
            <a:r>
              <a:rPr lang="en-US" dirty="0" smtClean="0"/>
              <a:t>Author </a:t>
            </a:r>
            <a:r>
              <a:rPr lang="en-US" dirty="0" err="1" smtClean="0"/>
              <a:t>Binyavanga</a:t>
            </a:r>
            <a:r>
              <a:rPr lang="en-US" dirty="0" smtClean="0"/>
              <a:t> </a:t>
            </a:r>
            <a:r>
              <a:rPr lang="en-US" dirty="0" err="1" smtClean="0"/>
              <a:t>Wainaina</a:t>
            </a:r>
            <a:r>
              <a:rPr lang="en-US" dirty="0" smtClean="0"/>
              <a:t> argues in his satire “How to Write about Africa” that people who write about the continent of Africa often sensationalize the bad stuff or romanticize it rather than talk about its real qualities. </a:t>
            </a:r>
          </a:p>
          <a:p>
            <a:pPr lvl="2"/>
            <a:r>
              <a:rPr lang="en-US" dirty="0" smtClean="0"/>
              <a:t>Absolutes (diction) Never…Always</a:t>
            </a:r>
          </a:p>
          <a:p>
            <a:pPr lvl="2"/>
            <a:r>
              <a:rPr lang="en-US" dirty="0" smtClean="0"/>
              <a:t>Superficial to Complex discussion topics</a:t>
            </a:r>
          </a:p>
          <a:p>
            <a:pPr lvl="2"/>
            <a:r>
              <a:rPr lang="en-US" dirty="0" smtClean="0"/>
              <a:t>Biting remarks intertwined, but also set-off via punctuation (--because you care)</a:t>
            </a:r>
          </a:p>
          <a:p>
            <a:pPr lvl="2"/>
            <a:r>
              <a:rPr lang="en-US" dirty="0" smtClean="0"/>
              <a:t>Topic sentences that are built upon in the paragraph</a:t>
            </a:r>
          </a:p>
          <a:p>
            <a:pPr lvl="3"/>
            <a:r>
              <a:rPr lang="en-US" dirty="0" smtClean="0"/>
              <a:t>Each paragraph is a new topic</a:t>
            </a:r>
          </a:p>
          <a:p>
            <a:pPr lvl="2"/>
            <a:r>
              <a:rPr lang="en-US" dirty="0" smtClean="0"/>
              <a:t>Informative tone which becomes “snarkier” as it builds</a:t>
            </a:r>
          </a:p>
        </p:txBody>
      </p:sp>
    </p:spTree>
    <p:extLst>
      <p:ext uri="{BB962C8B-B14F-4D97-AF65-F5344CB8AC3E}">
        <p14:creationId xmlns:p14="http://schemas.microsoft.com/office/powerpoint/2010/main" val="22183541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Thoughts</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Jungle and animals</a:t>
            </a:r>
          </a:p>
          <a:p>
            <a:r>
              <a:rPr lang="en-US" dirty="0" smtClean="0"/>
              <a:t>Heritage—”Motherland,” ancestors</a:t>
            </a:r>
          </a:p>
          <a:p>
            <a:r>
              <a:rPr lang="en-US" dirty="0" smtClean="0"/>
              <a:t>Continent (shape)</a:t>
            </a:r>
          </a:p>
          <a:p>
            <a:r>
              <a:rPr lang="en-US" dirty="0" smtClean="0"/>
              <a:t>Black people</a:t>
            </a:r>
          </a:p>
          <a:p>
            <a:r>
              <a:rPr lang="en-US" dirty="0" smtClean="0"/>
              <a:t>Money—diamonds and gold</a:t>
            </a:r>
          </a:p>
          <a:p>
            <a:r>
              <a:rPr lang="en-US" dirty="0" smtClean="0"/>
              <a:t>Hunger</a:t>
            </a:r>
          </a:p>
          <a:p>
            <a:r>
              <a:rPr lang="en-US" dirty="0" smtClean="0"/>
              <a:t>Clothing—tribal attire</a:t>
            </a:r>
          </a:p>
          <a:p>
            <a:r>
              <a:rPr lang="en-US" dirty="0" smtClean="0"/>
              <a:t>Music and dance—percussion in particular</a:t>
            </a:r>
          </a:p>
          <a:p>
            <a:r>
              <a:rPr lang="en-US" dirty="0" smtClean="0"/>
              <a:t>Sierra Leone</a:t>
            </a:r>
          </a:p>
          <a:p>
            <a:r>
              <a:rPr lang="en-US" dirty="0" smtClean="0"/>
              <a:t>Hair wraps/scarves</a:t>
            </a:r>
          </a:p>
          <a:p>
            <a:r>
              <a:rPr lang="en-US" dirty="0" smtClean="0"/>
              <a:t>Language</a:t>
            </a:r>
          </a:p>
          <a:p>
            <a:r>
              <a:rPr lang="en-US" dirty="0" smtClean="0"/>
              <a:t>Natural</a:t>
            </a:r>
          </a:p>
          <a:p>
            <a:r>
              <a:rPr lang="en-US" dirty="0" smtClean="0"/>
              <a:t>Soccer</a:t>
            </a:r>
          </a:p>
          <a:p>
            <a:endParaRPr lang="en-US" dirty="0" smtClean="0"/>
          </a:p>
          <a:p>
            <a:endParaRPr lang="en-US" dirty="0" smtClean="0"/>
          </a:p>
        </p:txBody>
      </p:sp>
    </p:spTree>
    <p:extLst>
      <p:ext uri="{BB962C8B-B14F-4D97-AF65-F5344CB8AC3E}">
        <p14:creationId xmlns:p14="http://schemas.microsoft.com/office/powerpoint/2010/main" val="38728858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715" y="7723"/>
            <a:ext cx="9698636" cy="6841590"/>
          </a:xfrm>
        </p:spPr>
      </p:pic>
    </p:spTree>
    <p:extLst>
      <p:ext uri="{BB962C8B-B14F-4D97-AF65-F5344CB8AC3E}">
        <p14:creationId xmlns:p14="http://schemas.microsoft.com/office/powerpoint/2010/main" val="4066555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Thoughts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Gold, diamonds</a:t>
            </a:r>
          </a:p>
          <a:p>
            <a:r>
              <a:rPr lang="en-US" dirty="0" smtClean="0"/>
              <a:t>Resources are depleted</a:t>
            </a:r>
          </a:p>
          <a:p>
            <a:r>
              <a:rPr lang="en-US" dirty="0" smtClean="0"/>
              <a:t>“Motherland”</a:t>
            </a:r>
          </a:p>
          <a:p>
            <a:r>
              <a:rPr lang="en-US" dirty="0" smtClean="0"/>
              <a:t>Poor people on commercials—”poverty porn”</a:t>
            </a:r>
          </a:p>
          <a:p>
            <a:r>
              <a:rPr lang="en-US" dirty="0" smtClean="0"/>
              <a:t>Or is it the richest country?</a:t>
            </a:r>
          </a:p>
          <a:p>
            <a:r>
              <a:rPr lang="en-US" dirty="0" smtClean="0"/>
              <a:t>Are there white people there? A lot in South Africa</a:t>
            </a:r>
          </a:p>
          <a:p>
            <a:r>
              <a:rPr lang="en-US" dirty="0" smtClean="0"/>
              <a:t>Elephants? Animals? Ivory hunting</a:t>
            </a:r>
          </a:p>
          <a:p>
            <a:r>
              <a:rPr lang="en-US" dirty="0" smtClean="0"/>
              <a:t>Heard some accents</a:t>
            </a:r>
          </a:p>
          <a:p>
            <a:r>
              <a:rPr lang="en-US" dirty="0" smtClean="0"/>
              <a:t>Strong culture</a:t>
            </a:r>
          </a:p>
          <a:p>
            <a:r>
              <a:rPr lang="en-US" dirty="0" smtClean="0"/>
              <a:t>Cheetahs-extinction</a:t>
            </a:r>
          </a:p>
          <a:p>
            <a:r>
              <a:rPr lang="en-US" dirty="0" smtClean="0"/>
              <a:t>Africa=Continent</a:t>
            </a:r>
          </a:p>
          <a:p>
            <a:endParaRPr lang="en-US" dirty="0" smtClean="0"/>
          </a:p>
          <a:p>
            <a:endParaRPr lang="en-US" dirty="0"/>
          </a:p>
        </p:txBody>
      </p:sp>
    </p:spTree>
    <p:extLst>
      <p:ext uri="{BB962C8B-B14F-4D97-AF65-F5344CB8AC3E}">
        <p14:creationId xmlns:p14="http://schemas.microsoft.com/office/powerpoint/2010/main" val="3652236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a:t>
            </a:r>
            <a:br>
              <a:rPr lang="en-US" dirty="0" smtClean="0"/>
            </a:br>
            <a:r>
              <a:rPr lang="en-US" dirty="0" smtClean="0"/>
              <a:t>you think?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47192" y="365125"/>
            <a:ext cx="7715155" cy="5791510"/>
          </a:xfrm>
        </p:spPr>
      </p:pic>
    </p:spTree>
    <p:extLst>
      <p:ext uri="{BB962C8B-B14F-4D97-AF65-F5344CB8AC3E}">
        <p14:creationId xmlns:p14="http://schemas.microsoft.com/office/powerpoint/2010/main" val="10496348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Friday’s Assignment:</a:t>
            </a:r>
            <a:endParaRPr lang="en-US" dirty="0"/>
          </a:p>
        </p:txBody>
      </p:sp>
      <p:sp>
        <p:nvSpPr>
          <p:cNvPr id="3" name="Content Placeholder 2"/>
          <p:cNvSpPr>
            <a:spLocks noGrp="1"/>
          </p:cNvSpPr>
          <p:nvPr>
            <p:ph idx="1"/>
          </p:nvPr>
        </p:nvSpPr>
        <p:spPr/>
        <p:txBody>
          <a:bodyPr/>
          <a:lstStyle/>
          <a:p>
            <a:r>
              <a:rPr lang="en-US" dirty="0" smtClean="0"/>
              <a:t>Using</a:t>
            </a:r>
            <a:r>
              <a:rPr lang="en-US" dirty="0"/>
              <a:t> </a:t>
            </a:r>
            <a:r>
              <a:rPr lang="en-US" dirty="0" err="1"/>
              <a:t>Binyavanga</a:t>
            </a:r>
            <a:r>
              <a:rPr lang="en-US" dirty="0"/>
              <a:t> </a:t>
            </a:r>
            <a:r>
              <a:rPr lang="en-US" dirty="0" err="1" smtClean="0"/>
              <a:t>Wainaina’s</a:t>
            </a:r>
            <a:r>
              <a:rPr lang="en-US" dirty="0" smtClean="0"/>
              <a:t> “How to Write about Africa” as a mentor text, write your own “How to Write (Talk) about […]” essay.</a:t>
            </a:r>
          </a:p>
          <a:p>
            <a:r>
              <a:rPr lang="en-US" dirty="0" smtClean="0"/>
              <a:t>It should be one page minimum (TYPED) and should follow the structure of our mentor text. </a:t>
            </a:r>
          </a:p>
          <a:p>
            <a:r>
              <a:rPr lang="en-US" dirty="0" smtClean="0"/>
              <a:t>Share on google docs to </a:t>
            </a:r>
            <a:r>
              <a:rPr lang="en-US" dirty="0" smtClean="0">
                <a:hlinkClick r:id="rId2"/>
              </a:rPr>
              <a:t>geri.lear@ekhs.org</a:t>
            </a:r>
            <a:r>
              <a:rPr lang="en-US" dirty="0" smtClean="0"/>
              <a:t> NO LATER THAN TUESDAY, APRIL 9.</a:t>
            </a:r>
            <a:endParaRPr lang="en-US" dirty="0"/>
          </a:p>
        </p:txBody>
      </p:sp>
    </p:spTree>
    <p:extLst>
      <p:ext uri="{BB962C8B-B14F-4D97-AF65-F5344CB8AC3E}">
        <p14:creationId xmlns:p14="http://schemas.microsoft.com/office/powerpoint/2010/main" val="3149463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coming on Saturday?</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Jailyn</a:t>
            </a:r>
          </a:p>
          <a:p>
            <a:r>
              <a:rPr lang="en-US" dirty="0" err="1" smtClean="0"/>
              <a:t>Mariyon</a:t>
            </a:r>
            <a:endParaRPr lang="en-US" dirty="0" smtClean="0"/>
          </a:p>
          <a:p>
            <a:r>
              <a:rPr lang="en-US" dirty="0" err="1" smtClean="0"/>
              <a:t>Micaeli</a:t>
            </a:r>
            <a:endParaRPr lang="en-US" dirty="0"/>
          </a:p>
          <a:p>
            <a:r>
              <a:rPr lang="en-US" dirty="0" smtClean="0"/>
              <a:t>Jake</a:t>
            </a:r>
          </a:p>
          <a:p>
            <a:r>
              <a:rPr lang="en-US" dirty="0" smtClean="0"/>
              <a:t>Kayla W.</a:t>
            </a:r>
          </a:p>
          <a:p>
            <a:r>
              <a:rPr lang="en-US" dirty="0" smtClean="0"/>
              <a:t>John W.</a:t>
            </a:r>
          </a:p>
          <a:p>
            <a:r>
              <a:rPr lang="en-US" dirty="0" smtClean="0"/>
              <a:t>Micah</a:t>
            </a:r>
          </a:p>
          <a:p>
            <a:r>
              <a:rPr lang="en-US" dirty="0" smtClean="0"/>
              <a:t>Kayla F.</a:t>
            </a:r>
          </a:p>
          <a:p>
            <a:r>
              <a:rPr lang="en-US" dirty="0" err="1" smtClean="0"/>
              <a:t>Skylah</a:t>
            </a:r>
            <a:endParaRPr lang="en-US" dirty="0" smtClean="0"/>
          </a:p>
          <a:p>
            <a:endParaRPr lang="en-US" dirty="0" smtClean="0"/>
          </a:p>
          <a:p>
            <a:endParaRPr lang="en-US" dirty="0" smtClean="0"/>
          </a:p>
          <a:p>
            <a:endParaRPr lang="en-US" dirty="0"/>
          </a:p>
        </p:txBody>
      </p:sp>
      <p:sp>
        <p:nvSpPr>
          <p:cNvPr id="4" name="Content Placeholder 3"/>
          <p:cNvSpPr>
            <a:spLocks noGrp="1"/>
          </p:cNvSpPr>
          <p:nvPr>
            <p:ph sz="half" idx="2"/>
          </p:nvPr>
        </p:nvSpPr>
        <p:spPr/>
        <p:txBody>
          <a:bodyPr/>
          <a:lstStyle/>
          <a:p>
            <a:r>
              <a:rPr lang="en-US" dirty="0" err="1" smtClean="0"/>
              <a:t>Contrell</a:t>
            </a:r>
            <a:endParaRPr lang="en-US" dirty="0" smtClean="0"/>
          </a:p>
          <a:p>
            <a:r>
              <a:rPr lang="en-US" dirty="0" err="1" smtClean="0"/>
              <a:t>Jaila</a:t>
            </a:r>
            <a:endParaRPr lang="en-US" dirty="0" smtClean="0"/>
          </a:p>
          <a:p>
            <a:r>
              <a:rPr lang="en-US" dirty="0" smtClean="0"/>
              <a:t>Gabriella</a:t>
            </a:r>
          </a:p>
          <a:p>
            <a:r>
              <a:rPr lang="en-US" dirty="0" smtClean="0"/>
              <a:t>Destiny</a:t>
            </a:r>
          </a:p>
        </p:txBody>
      </p:sp>
    </p:spTree>
    <p:extLst>
      <p:ext uri="{BB962C8B-B14F-4D97-AF65-F5344CB8AC3E}">
        <p14:creationId xmlns:p14="http://schemas.microsoft.com/office/powerpoint/2010/main" val="2487742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 NOW:  2 April 2019</a:t>
            </a:r>
            <a:endParaRPr lang="en-US" dirty="0"/>
          </a:p>
        </p:txBody>
      </p:sp>
      <p:sp>
        <p:nvSpPr>
          <p:cNvPr id="5" name="Content Placeholder 4"/>
          <p:cNvSpPr>
            <a:spLocks noGrp="1"/>
          </p:cNvSpPr>
          <p:nvPr>
            <p:ph idx="1"/>
          </p:nvPr>
        </p:nvSpPr>
        <p:spPr/>
        <p:txBody>
          <a:bodyPr>
            <a:normAutofit/>
          </a:bodyPr>
          <a:lstStyle/>
          <a:p>
            <a:r>
              <a:rPr lang="en-US" b="1" dirty="0" smtClean="0"/>
              <a:t>You know the drill. Copy as is and then use proofreader marks to edit. </a:t>
            </a:r>
            <a:r>
              <a:rPr lang="en-US" b="1" i="1" dirty="0" smtClean="0"/>
              <a:t>There are 10 errors.</a:t>
            </a:r>
            <a:endParaRPr lang="en-US" i="1" u="sng" dirty="0" smtClean="0"/>
          </a:p>
          <a:p>
            <a:pPr marL="0" indent="0">
              <a:buNone/>
            </a:pPr>
            <a:r>
              <a:rPr lang="en-US" sz="3200" dirty="0"/>
              <a:t>Decorated eggs called pysanky" are a tradition in Ukraine. The craft has been practiced for thousands of year. An artist draw a pattern on an egg with a special pen and hot wax Than she applies dye to the egg. The wax </a:t>
            </a:r>
            <a:r>
              <a:rPr lang="en-US" sz="3200" dirty="0" err="1"/>
              <a:t>protecks</a:t>
            </a:r>
            <a:r>
              <a:rPr lang="en-US" sz="3200" dirty="0"/>
              <a:t> the covered areas from the dye, </a:t>
            </a:r>
            <a:r>
              <a:rPr lang="en-US" sz="3200" dirty="0" err="1"/>
              <a:t>leaveing</a:t>
            </a:r>
            <a:r>
              <a:rPr lang="en-US" sz="3200" dirty="0"/>
              <a:t> blank spaces where other colors can be </a:t>
            </a:r>
            <a:r>
              <a:rPr lang="en-US" sz="3200" dirty="0" err="1"/>
              <a:t>applyed</a:t>
            </a:r>
            <a:r>
              <a:rPr lang="en-US" sz="3200" dirty="0"/>
              <a:t>. She repeats this process to from patterns. The patterns celebrate spring and the </a:t>
            </a:r>
            <a:r>
              <a:rPr lang="en-US" sz="3200" dirty="0" err="1"/>
              <a:t>easter</a:t>
            </a:r>
            <a:r>
              <a:rPr lang="en-US" sz="3200" dirty="0"/>
              <a:t> holiday.</a:t>
            </a:r>
            <a:endParaRPr lang="en-US" sz="3200" b="1" dirty="0"/>
          </a:p>
        </p:txBody>
      </p:sp>
    </p:spTree>
    <p:extLst>
      <p:ext uri="{BB962C8B-B14F-4D97-AF65-F5344CB8AC3E}">
        <p14:creationId xmlns:p14="http://schemas.microsoft.com/office/powerpoint/2010/main" val="2566939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5206" y="3062950"/>
            <a:ext cx="6001588" cy="1876687"/>
          </a:xfrm>
        </p:spPr>
      </p:pic>
    </p:spTree>
    <p:extLst>
      <p:ext uri="{BB962C8B-B14F-4D97-AF65-F5344CB8AC3E}">
        <p14:creationId xmlns:p14="http://schemas.microsoft.com/office/powerpoint/2010/main" val="2342218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Swift Precis</a:t>
            </a:r>
            <a:endParaRPr lang="en-US" dirty="0"/>
          </a:p>
        </p:txBody>
      </p:sp>
      <p:sp>
        <p:nvSpPr>
          <p:cNvPr id="3" name="Content Placeholder 2"/>
          <p:cNvSpPr>
            <a:spLocks noGrp="1"/>
          </p:cNvSpPr>
          <p:nvPr>
            <p:ph idx="1"/>
          </p:nvPr>
        </p:nvSpPr>
        <p:spPr/>
        <p:txBody>
          <a:bodyPr/>
          <a:lstStyle/>
          <a:p>
            <a:r>
              <a:rPr lang="en-US" dirty="0" smtClean="0"/>
              <a:t>Partner share</a:t>
            </a:r>
          </a:p>
          <a:p>
            <a:pPr lvl="1"/>
            <a:r>
              <a:rPr lang="en-US" dirty="0" smtClean="0"/>
              <a:t>Check for the four parts.</a:t>
            </a:r>
          </a:p>
          <a:p>
            <a:r>
              <a:rPr lang="en-US" dirty="0" smtClean="0"/>
              <a:t>Whole class harvesting share</a:t>
            </a:r>
          </a:p>
          <a:p>
            <a:pPr lvl="1"/>
            <a:r>
              <a:rPr lang="en-US" dirty="0" smtClean="0"/>
              <a:t>Create a perfect precis</a:t>
            </a:r>
            <a:endParaRPr lang="en-US" dirty="0"/>
          </a:p>
        </p:txBody>
      </p:sp>
    </p:spTree>
    <p:extLst>
      <p:ext uri="{BB962C8B-B14F-4D97-AF65-F5344CB8AC3E}">
        <p14:creationId xmlns:p14="http://schemas.microsoft.com/office/powerpoint/2010/main" val="4104816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3</a:t>
            </a:r>
            <a:r>
              <a:rPr lang="en-US" baseline="30000" dirty="0" smtClean="0"/>
              <a:t>rd</a:t>
            </a:r>
            <a:r>
              <a:rPr lang="en-US" dirty="0" smtClean="0"/>
              <a:t> period Exemplar: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Satirical author Jonathan Swift confronts fellow Protestant British imperialists regarding the dehumanizing treatment of poor Irish Catholics in his pamphlet “A Modest Proposal.” Swift first introduces the imagery of the begging poor on the streets of Dublin in order to present the satirical solution of purchasing their one year olds for food and profit. As he engages in the topic using both logos and ethos, he enumerates the many ways British Protestants abuse their power in Ireland. It is clear that Swift’s purpose is to hold a mirror to those British who use Ireland for its resources but never invest in the people or country itself. Jonathan Swift is successful in presenting his tone of sarcasm and satire through the reprehensible and immoral suggestion that the rich should eat babies.</a:t>
            </a:r>
            <a:endParaRPr lang="en-US" dirty="0"/>
          </a:p>
        </p:txBody>
      </p:sp>
    </p:spTree>
    <p:extLst>
      <p:ext uri="{BB962C8B-B14F-4D97-AF65-F5344CB8AC3E}">
        <p14:creationId xmlns:p14="http://schemas.microsoft.com/office/powerpoint/2010/main" val="2065339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2</a:t>
            </a:r>
            <a:r>
              <a:rPr lang="en-US" baseline="30000" dirty="0" smtClean="0"/>
              <a:t>nd</a:t>
            </a:r>
            <a:r>
              <a:rPr lang="en-US" dirty="0" smtClean="0"/>
              <a:t> period Exemplar: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Satirist Jonathan Swift, in his pamphlet “A Modest Proposal,” challenges the behavior of fellow Protestant British imperialists towards the Irish Catholic poor. Swift presents his argument by proposing the ridiculous suggestion that the landlords should purchase the tenants’ (poor Irish) babies at age one for food, and he then shows his true suggestions through sarcastic discussion of his plan. Swift engages the reader through a persona intended to mirror his audience of corrupt British colonizers. It is clear through his in-depth discussion that Swift’s purpose is to inform the British of the various ways their behavior is harmful to the natives of and country of Ireland. It is clear through various pointed remarks that Swift is using biting sarcasm to show his intended audience—the Protestant British—that their treatment is akin to eating babies, which is of course a heinous, immoral idea.</a:t>
            </a:r>
            <a:endParaRPr lang="en-US" dirty="0"/>
          </a:p>
        </p:txBody>
      </p:sp>
    </p:spTree>
    <p:extLst>
      <p:ext uri="{BB962C8B-B14F-4D97-AF65-F5344CB8AC3E}">
        <p14:creationId xmlns:p14="http://schemas.microsoft.com/office/powerpoint/2010/main" val="457469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Twain, “Advice to Youth”</a:t>
            </a:r>
            <a:endParaRPr lang="en-US" dirty="0"/>
          </a:p>
        </p:txBody>
      </p:sp>
      <p:sp>
        <p:nvSpPr>
          <p:cNvPr id="3" name="Content Placeholder 2"/>
          <p:cNvSpPr>
            <a:spLocks noGrp="1"/>
          </p:cNvSpPr>
          <p:nvPr>
            <p:ph idx="1"/>
          </p:nvPr>
        </p:nvSpPr>
        <p:spPr/>
        <p:txBody>
          <a:bodyPr/>
          <a:lstStyle/>
          <a:p>
            <a:r>
              <a:rPr lang="en-US" dirty="0" smtClean="0"/>
              <a:t>This too is satire, circa 1882.</a:t>
            </a:r>
          </a:p>
          <a:p>
            <a:r>
              <a:rPr lang="en-US" dirty="0" smtClean="0"/>
              <a:t>Read. Annotate.</a:t>
            </a:r>
          </a:p>
          <a:p>
            <a:pPr lvl="1"/>
            <a:r>
              <a:rPr lang="en-US" dirty="0" smtClean="0"/>
              <a:t>* the parts that for sure seem satire (as in Twain says the opposite of what he really means).</a:t>
            </a:r>
          </a:p>
          <a:p>
            <a:pPr lvl="1"/>
            <a:r>
              <a:rPr lang="en-US" dirty="0" smtClean="0"/>
              <a:t>Complete </a:t>
            </a:r>
            <a:r>
              <a:rPr lang="en-US" dirty="0" err="1" smtClean="0"/>
              <a:t>SOAPSTone</a:t>
            </a:r>
            <a:r>
              <a:rPr lang="en-US" dirty="0" smtClean="0"/>
              <a:t> as you read and/or after.</a:t>
            </a:r>
            <a:endParaRPr lang="en-US" dirty="0"/>
          </a:p>
        </p:txBody>
      </p:sp>
    </p:spTree>
    <p:extLst>
      <p:ext uri="{BB962C8B-B14F-4D97-AF65-F5344CB8AC3E}">
        <p14:creationId xmlns:p14="http://schemas.microsoft.com/office/powerpoint/2010/main" val="4214520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4413</TotalTime>
  <Words>1501</Words>
  <Application>Microsoft Office PowerPoint</Application>
  <PresentationFormat>Widescreen</PresentationFormat>
  <Paragraphs>169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DO NOW:  1 April 2019</vt:lpstr>
      <vt:lpstr>Jonathan Swift’s “A Modest Proposal”</vt:lpstr>
      <vt:lpstr>Who is coming on Saturday?</vt:lpstr>
      <vt:lpstr>DO NOW:  2 April 2019</vt:lpstr>
      <vt:lpstr>PowerPoint Presentation</vt:lpstr>
      <vt:lpstr>Your Swift Precis</vt:lpstr>
      <vt:lpstr>Our 3rd period Exemplar:</vt:lpstr>
      <vt:lpstr>Our 2nd period Exemplar:</vt:lpstr>
      <vt:lpstr>Mark Twain, “Advice to Youth”</vt:lpstr>
      <vt:lpstr>DO NOW:  3 April 2019</vt:lpstr>
      <vt:lpstr>Mark Twain, “Advice to Youth”</vt:lpstr>
      <vt:lpstr>What advice have we received from adults?</vt:lpstr>
      <vt:lpstr>What is Twain’s real claim?</vt:lpstr>
      <vt:lpstr>Advice we have received</vt:lpstr>
      <vt:lpstr>Twain’s Claim</vt:lpstr>
      <vt:lpstr>The Half-Way Point of Your Dystopian Novel</vt:lpstr>
      <vt:lpstr>DO NOW:   4 April 2019</vt:lpstr>
      <vt:lpstr>Who is coming on Saturday?</vt:lpstr>
      <vt:lpstr>“How to Write about Africa”  by Binyavanga Wainaina</vt:lpstr>
      <vt:lpstr>“How to Write about Africa”  by Binyavanga Wainaina</vt:lpstr>
      <vt:lpstr>Prior Thoughts </vt:lpstr>
      <vt:lpstr>PowerPoint Presentation</vt:lpstr>
      <vt:lpstr>Prior Thoughts</vt:lpstr>
      <vt:lpstr>What do  you think?</vt:lpstr>
      <vt:lpstr>Friday’s Assignment: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  1 April 2019</dc:title>
  <dc:creator>Geri Lear</dc:creator>
  <cp:lastModifiedBy>Geri Lear</cp:lastModifiedBy>
  <cp:revision>36</cp:revision>
  <cp:lastPrinted>2019-04-03T18:56:45Z</cp:lastPrinted>
  <dcterms:created xsi:type="dcterms:W3CDTF">2019-03-29T18:38:22Z</dcterms:created>
  <dcterms:modified xsi:type="dcterms:W3CDTF">2019-04-04T18:26:03Z</dcterms:modified>
</cp:coreProperties>
</file>