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4" r:id="rId9"/>
    <p:sldId id="260" r:id="rId10"/>
    <p:sldId id="265" r:id="rId11"/>
    <p:sldId id="266" r:id="rId12"/>
    <p:sldId id="267" r:id="rId13"/>
    <p:sldId id="271" r:id="rId14"/>
    <p:sldId id="268" r:id="rId15"/>
    <p:sldId id="269" r:id="rId16"/>
    <p:sldId id="272" r:id="rId17"/>
    <p:sldId id="270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6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0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9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7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6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BBFF4-FA83-4B03-96E8-3B532CB8F6B7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88E48-29B4-4FE5-86CB-54B1E22A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3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opics.nola.com/tag/opioids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28 January 2019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Complete </a:t>
            </a:r>
            <a:r>
              <a:rPr lang="en-US" i="1" dirty="0" smtClean="0"/>
              <a:t>Voice Lesson </a:t>
            </a:r>
            <a:r>
              <a:rPr lang="en-US" dirty="0" smtClean="0"/>
              <a:t>worksheet on Diction.</a:t>
            </a:r>
          </a:p>
          <a:p>
            <a:r>
              <a:rPr lang="en-US" dirty="0" smtClean="0"/>
              <a:t>15 minutes</a:t>
            </a:r>
          </a:p>
          <a:p>
            <a:endParaRPr lang="en-US" dirty="0"/>
          </a:p>
          <a:p>
            <a:r>
              <a:rPr lang="en-US" dirty="0" smtClean="0"/>
              <a:t>Brainstorm for “Apply”:</a:t>
            </a:r>
          </a:p>
          <a:p>
            <a:pPr lvl="1"/>
            <a:r>
              <a:rPr lang="en-US" dirty="0"/>
              <a:t>naloxone, an </a:t>
            </a:r>
            <a:r>
              <a:rPr lang="en-US" dirty="0">
                <a:hlinkClick r:id="rId2"/>
              </a:rPr>
              <a:t>opioid</a:t>
            </a:r>
            <a:r>
              <a:rPr lang="en-US" dirty="0"/>
              <a:t> </a:t>
            </a:r>
            <a:r>
              <a:rPr lang="en-US" dirty="0" smtClean="0"/>
              <a:t>antagonist</a:t>
            </a:r>
          </a:p>
          <a:p>
            <a:pPr lvl="1"/>
            <a:r>
              <a:rPr lang="en-US" dirty="0" smtClean="0"/>
              <a:t>Anesthesia</a:t>
            </a:r>
          </a:p>
          <a:p>
            <a:pPr lvl="1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Abrasion</a:t>
            </a:r>
          </a:p>
          <a:p>
            <a:pPr lvl="1"/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Fracture</a:t>
            </a:r>
          </a:p>
          <a:p>
            <a:pPr lvl="1"/>
            <a:r>
              <a:rPr lang="en-US" dirty="0" smtClean="0"/>
              <a:t>CPR</a:t>
            </a:r>
          </a:p>
          <a:p>
            <a:pPr lvl="1"/>
            <a:r>
              <a:rPr lang="en-US" dirty="0" smtClean="0"/>
              <a:t>Revive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TEWWG, Ch. 4-10, by Friday.</a:t>
            </a:r>
          </a:p>
          <a:p>
            <a:r>
              <a:rPr lang="en-US" dirty="0" smtClean="0"/>
              <a:t>Begin the SAT/ACT Grammar review packet:</a:t>
            </a:r>
          </a:p>
          <a:p>
            <a:pPr lvl="1"/>
            <a:r>
              <a:rPr lang="en-US" dirty="0" smtClean="0"/>
              <a:t>Rule 2: Verb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30 January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84713"/>
            <a:ext cx="9927767" cy="5212080"/>
          </a:xfrm>
        </p:spPr>
      </p:pic>
    </p:spTree>
    <p:extLst>
      <p:ext uri="{BB962C8B-B14F-4D97-AF65-F5344CB8AC3E}">
        <p14:creationId xmlns:p14="http://schemas.microsoft.com/office/powerpoint/2010/main" val="21844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Rhetorically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DO NOW quote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 review:</a:t>
            </a:r>
          </a:p>
          <a:p>
            <a:pPr lvl="1"/>
            <a:r>
              <a:rPr lang="en-US" dirty="0" smtClean="0"/>
              <a:t>Take some notes</a:t>
            </a:r>
          </a:p>
          <a:p>
            <a:pPr lvl="1"/>
            <a:r>
              <a:rPr lang="en-US" dirty="0" smtClean="0"/>
              <a:t>Review Rhetorical Word Lists in AP Resource Packet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</a:t>
            </a:r>
            <a:br>
              <a:rPr lang="en-US" dirty="0" smtClean="0"/>
            </a:br>
            <a:r>
              <a:rPr lang="en-US" dirty="0" smtClean="0"/>
              <a:t>31 January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51" y="0"/>
            <a:ext cx="6954292" cy="6858000"/>
          </a:xfrm>
        </p:spPr>
      </p:pic>
      <p:sp>
        <p:nvSpPr>
          <p:cNvPr id="5" name="TextBox 4"/>
          <p:cNvSpPr txBox="1"/>
          <p:nvPr/>
        </p:nvSpPr>
        <p:spPr>
          <a:xfrm>
            <a:off x="631064" y="2105561"/>
            <a:ext cx="3915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Analyze the argument.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27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Hurston’s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Look for a piece of text that is “appropriate and convincing” from Hurston’s novel on the assigned topic:</a:t>
            </a:r>
          </a:p>
          <a:p>
            <a:pPr lvl="1"/>
            <a:r>
              <a:rPr lang="en-US" dirty="0" smtClean="0"/>
              <a:t>Hair</a:t>
            </a:r>
          </a:p>
          <a:p>
            <a:pPr lvl="1"/>
            <a:r>
              <a:rPr lang="en-US" dirty="0" smtClean="0"/>
              <a:t>Dreams</a:t>
            </a:r>
          </a:p>
          <a:p>
            <a:pPr lvl="1"/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Men vs. Women</a:t>
            </a:r>
          </a:p>
          <a:p>
            <a:pPr lvl="1"/>
            <a:r>
              <a:rPr lang="en-US" dirty="0" smtClean="0"/>
              <a:t>Marriage</a:t>
            </a:r>
          </a:p>
          <a:p>
            <a:pPr lvl="1"/>
            <a:r>
              <a:rPr lang="en-US" dirty="0" smtClean="0"/>
              <a:t>Expectation or social obligation</a:t>
            </a:r>
          </a:p>
          <a:p>
            <a:pPr lvl="1"/>
            <a:r>
              <a:rPr lang="en-US" dirty="0" smtClean="0"/>
              <a:t>Road/gate</a:t>
            </a:r>
          </a:p>
          <a:p>
            <a:pPr lvl="1"/>
            <a:r>
              <a:rPr lang="en-US" dirty="0" smtClean="0"/>
              <a:t>Lamp/light</a:t>
            </a:r>
          </a:p>
          <a:p>
            <a:pPr lvl="1"/>
            <a:r>
              <a:rPr lang="en-US" dirty="0" smtClean="0"/>
              <a:t>Community as a character</a:t>
            </a:r>
          </a:p>
          <a:p>
            <a:pPr lvl="1"/>
            <a:r>
              <a:rPr lang="en-US" dirty="0" smtClean="0"/>
              <a:t>Janie</a:t>
            </a:r>
          </a:p>
          <a:p>
            <a:pPr lvl="1"/>
            <a:r>
              <a:rPr lang="en-US" dirty="0" smtClean="0"/>
              <a:t>Mule</a:t>
            </a:r>
          </a:p>
          <a:p>
            <a:pPr lvl="1"/>
            <a:r>
              <a:rPr lang="en-US" dirty="0" smtClean="0"/>
              <a:t>Power of three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03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Hurston’s Style:</a:t>
            </a:r>
            <a:br>
              <a:rPr lang="en-US" dirty="0" smtClean="0"/>
            </a:br>
            <a:r>
              <a:rPr lang="en-US" dirty="0" smtClean="0"/>
              <a:t>p. 1-2:  Community of Eatonville as a Character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452370"/>
              </p:ext>
            </p:extLst>
          </p:nvPr>
        </p:nvGraphicFramePr>
        <p:xfrm>
          <a:off x="838200" y="1825625"/>
          <a:ext cx="10515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662707"/>
                <a:gridCol w="43476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Word/Phrase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sun was gone but he had left his footprints in the sky.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was the time for sitting on porches</a:t>
                      </a:r>
                      <a:r>
                        <a:rPr lang="en-US" baseline="0" dirty="0" smtClean="0"/>
                        <a:t> […] It was the time to hear things and talk […]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Repetition via parallelism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These sitters had been tongueless, earless, eyeless […]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</a:t>
                      </a:r>
                      <a:r>
                        <a:rPr lang="en-US" baseline="0" dirty="0" smtClean="0"/>
                        <a:t>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They became lords of sounds and lesser things.</a:t>
                      </a:r>
                      <a:r>
                        <a:rPr lang="en-US" baseline="0" dirty="0" smtClean="0"/>
                        <a:t> They passed nations through their mouths.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hyperbole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[…]they chewed up the back parts</a:t>
                      </a:r>
                      <a:r>
                        <a:rPr lang="en-US" baseline="0" dirty="0" smtClean="0"/>
                        <a:t> of their minds and swallowed with relish.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metaphor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metaphor of making the words seem like implements</a:t>
                      </a:r>
                      <a:r>
                        <a:rPr lang="en-US" baseline="0" dirty="0" smtClean="0"/>
                        <a:t> of substance, of violence, makes it clear to the reader that words matter in this community.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6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Practice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annotate your 2006 rhetorical analysis essay passage.</a:t>
            </a:r>
          </a:p>
          <a:p>
            <a:r>
              <a:rPr lang="en-US" dirty="0" smtClean="0"/>
              <a:t>Write your thesis statement at the bottom of the page.</a:t>
            </a:r>
          </a:p>
          <a:p>
            <a:r>
              <a:rPr lang="en-US" dirty="0" smtClean="0"/>
              <a:t>Turn in. </a:t>
            </a:r>
          </a:p>
          <a:p>
            <a:r>
              <a:rPr lang="en-US" dirty="0" smtClean="0"/>
              <a:t>Tomorrow we will write the essay in 40 minutes after our </a:t>
            </a:r>
            <a:r>
              <a:rPr lang="en-US" dirty="0"/>
              <a:t>S</a:t>
            </a:r>
            <a:r>
              <a:rPr lang="en-US" dirty="0" smtClean="0"/>
              <a:t>ocratic seminar.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***Don’t forget to have your questions and chapters completed.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five questions using Bloom’s taxonomy for Friday’s Socratic Seminar</a:t>
            </a:r>
          </a:p>
          <a:p>
            <a:r>
              <a:rPr lang="en-US" dirty="0" smtClean="0"/>
              <a:t>Finish Ch. 4-10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1 February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Write:</a:t>
            </a:r>
          </a:p>
          <a:p>
            <a:pPr lvl="1"/>
            <a:r>
              <a:rPr lang="en-US" dirty="0" smtClean="0"/>
              <a:t>5 minutes of SILENT writing and thinking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Have your 5 questions on your desk for homework check.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 Essay—40 minutes.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review your passage from yesterday and your thesis statement.</a:t>
            </a:r>
          </a:p>
          <a:p>
            <a:r>
              <a:rPr lang="en-US" dirty="0" smtClean="0"/>
              <a:t>Write the essay with consideration of all we have added to your understanding of “rhetorical analysis.”</a:t>
            </a:r>
          </a:p>
          <a:p>
            <a:endParaRPr lang="en-US" dirty="0"/>
          </a:p>
          <a:p>
            <a:r>
              <a:rPr lang="en-US" dirty="0" smtClean="0"/>
              <a:t>If you finish early, turn in with passage AND continue reading and/or preparing for our Socratic seminar.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28 January 2019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</a:t>
            </a:r>
            <a:r>
              <a:rPr lang="en-US" i="1" dirty="0" smtClean="0"/>
              <a:t>Voice Lesson </a:t>
            </a:r>
            <a:r>
              <a:rPr lang="en-US" dirty="0" smtClean="0"/>
              <a:t>worksheet on Diction.</a:t>
            </a:r>
          </a:p>
          <a:p>
            <a:r>
              <a:rPr lang="en-US" dirty="0" smtClean="0"/>
              <a:t>15 minutes</a:t>
            </a:r>
          </a:p>
          <a:p>
            <a:endParaRPr lang="en-US" dirty="0"/>
          </a:p>
          <a:p>
            <a:r>
              <a:rPr lang="en-US" dirty="0" smtClean="0"/>
              <a:t>Brainstorm “medical terms” together</a:t>
            </a:r>
          </a:p>
          <a:p>
            <a:pPr lvl="1"/>
            <a:r>
              <a:rPr lang="en-US" dirty="0" smtClean="0"/>
              <a:t>Therapy</a:t>
            </a:r>
          </a:p>
          <a:p>
            <a:pPr lvl="1"/>
            <a:r>
              <a:rPr lang="en-US" dirty="0" smtClean="0"/>
              <a:t>Remedy</a:t>
            </a:r>
          </a:p>
          <a:p>
            <a:pPr lvl="1"/>
            <a:r>
              <a:rPr lang="en-US" dirty="0" smtClean="0"/>
              <a:t>Medication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Keep reading TEWWG if you finish early.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Seminar: </a:t>
            </a:r>
            <a:r>
              <a:rPr lang="en-US" u="sng" dirty="0" smtClean="0"/>
              <a:t>TEWWG</a:t>
            </a:r>
            <a:r>
              <a:rPr lang="en-US" dirty="0" smtClean="0"/>
              <a:t>, </a:t>
            </a:r>
            <a:r>
              <a:rPr lang="en-US" dirty="0" err="1" smtClean="0"/>
              <a:t>ch.</a:t>
            </a:r>
            <a:r>
              <a:rPr lang="en-US" dirty="0" smtClean="0"/>
              <a:t> 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Contribution and quality of contribution matters.</a:t>
            </a:r>
          </a:p>
          <a:p>
            <a:pPr lvl="1"/>
            <a:r>
              <a:rPr lang="en-US" dirty="0" smtClean="0"/>
              <a:t>You can still earn a ‘B’ if you write a one page reflection on the discussion and your thoughts about the conversation.</a:t>
            </a:r>
          </a:p>
          <a:p>
            <a:pPr lvl="1"/>
            <a:r>
              <a:rPr lang="en-US" dirty="0" smtClean="0"/>
              <a:t>You will turn in your questions.</a:t>
            </a:r>
          </a:p>
          <a:p>
            <a:pPr lvl="1"/>
            <a:r>
              <a:rPr lang="en-US" dirty="0" smtClean="0"/>
              <a:t>Jot down your thought to not forget if it is taking time to get to you.</a:t>
            </a:r>
          </a:p>
          <a:p>
            <a:pPr lvl="1"/>
            <a:r>
              <a:rPr lang="en-US" dirty="0" smtClean="0"/>
              <a:t>LISTEN. We don’t have time for repetition.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Analysis,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return and binder organization (5 minutes)</a:t>
            </a:r>
          </a:p>
          <a:p>
            <a:r>
              <a:rPr lang="en-US" dirty="0" smtClean="0"/>
              <a:t>Reflect on Lear’s feedback on your diagnostic rhetorical analysis essay.</a:t>
            </a:r>
          </a:p>
          <a:p>
            <a:pPr lvl="1"/>
            <a:r>
              <a:rPr lang="en-US" dirty="0" smtClean="0"/>
              <a:t>Use the rubric in AP Resource Packet to help with score understanding.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Analysis,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Chavez letter from the 2015 exam</a:t>
            </a:r>
          </a:p>
          <a:p>
            <a:pPr lvl="1"/>
            <a:r>
              <a:rPr lang="en-US" dirty="0" smtClean="0"/>
              <a:t>Annotate for the rhetorical choices</a:t>
            </a:r>
          </a:p>
          <a:p>
            <a:r>
              <a:rPr lang="en-US" dirty="0" smtClean="0"/>
              <a:t>Discuss what we each saw as a rhetorical choice:</a:t>
            </a:r>
          </a:p>
          <a:p>
            <a:pPr lvl="1"/>
            <a:r>
              <a:rPr lang="en-US" dirty="0" smtClean="0"/>
              <a:t>Line 27-30: Talking about “people” overall; use of collective pronouns; 42-44 talks about what people do when…; “our people” (line 45-46); 79-81 “people.”=1) acknowledging his audience bringing them to his side; 2) bandwagon appeal</a:t>
            </a:r>
          </a:p>
          <a:p>
            <a:pPr lvl="1"/>
            <a:r>
              <a:rPr lang="en-US" dirty="0" smtClean="0"/>
              <a:t>Repetition of powerful words that impact his point=“militant nonviolence”</a:t>
            </a:r>
          </a:p>
          <a:p>
            <a:pPr lvl="1"/>
            <a:r>
              <a:rPr lang="en-US" dirty="0" smtClean="0"/>
              <a:t>Line 74 “Violence does not work in the long run”= Logical, thought-out</a:t>
            </a:r>
          </a:p>
          <a:p>
            <a:pPr lvl="1"/>
            <a:r>
              <a:rPr lang="en-US" dirty="0" smtClean="0"/>
              <a:t>Ethos: makes his argument more credible by referencing MLK, Jr. and Gandhi </a:t>
            </a:r>
          </a:p>
        </p:txBody>
      </p:sp>
    </p:spTree>
    <p:extLst>
      <p:ext uri="{BB962C8B-B14F-4D97-AF65-F5344CB8AC3E}">
        <p14:creationId xmlns:p14="http://schemas.microsoft.com/office/powerpoint/2010/main" val="32617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Analysis,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the Chavez letter from the 2015 exam</a:t>
            </a:r>
          </a:p>
          <a:p>
            <a:pPr lvl="1"/>
            <a:r>
              <a:rPr lang="en-US" dirty="0" smtClean="0"/>
              <a:t>Annotate for the rhetorical choices</a:t>
            </a:r>
          </a:p>
          <a:p>
            <a:r>
              <a:rPr lang="en-US" dirty="0" smtClean="0"/>
              <a:t>Discuss what we each saw as a rhetorical choice:</a:t>
            </a:r>
          </a:p>
          <a:p>
            <a:pPr lvl="1"/>
            <a:r>
              <a:rPr lang="en-US" dirty="0" smtClean="0"/>
              <a:t>Argument of bandwagon appeal- if you are for these violent things, you are a problem.</a:t>
            </a:r>
          </a:p>
          <a:p>
            <a:pPr lvl="2"/>
            <a:r>
              <a:rPr lang="en-US" dirty="0" smtClean="0"/>
              <a:t>Use of ‘violence’ and what it is, “if you …”</a:t>
            </a:r>
          </a:p>
          <a:p>
            <a:pPr lvl="2"/>
            <a:r>
              <a:rPr lang="en-US" dirty="0" smtClean="0"/>
              <a:t>Nonviolence vs. violence</a:t>
            </a:r>
          </a:p>
          <a:p>
            <a:pPr lvl="2"/>
            <a:r>
              <a:rPr lang="en-US" dirty="0" smtClean="0"/>
              <a:t>Positive language (“support”; “solution”; justice;  strength)= nonviolence</a:t>
            </a:r>
          </a:p>
          <a:p>
            <a:pPr lvl="2"/>
            <a:r>
              <a:rPr lang="en-US" dirty="0" smtClean="0"/>
              <a:t>Guilt with choosing violence=peer pressure</a:t>
            </a:r>
          </a:p>
          <a:p>
            <a:pPr lvl="2"/>
            <a:r>
              <a:rPr lang="en-US" dirty="0" smtClean="0"/>
              <a:t>Everyone, “people”</a:t>
            </a:r>
          </a:p>
          <a:p>
            <a:pPr lvl="1"/>
            <a:r>
              <a:rPr lang="en-US" dirty="0" smtClean="0"/>
              <a:t>Violence does….</a:t>
            </a:r>
          </a:p>
          <a:p>
            <a:pPr lvl="1"/>
            <a:r>
              <a:rPr lang="en-US" dirty="0" smtClean="0"/>
              <a:t>Ethos appeal</a:t>
            </a:r>
            <a:r>
              <a:rPr lang="en-US" dirty="0"/>
              <a:t>-</a:t>
            </a:r>
            <a:r>
              <a:rPr lang="en-US" dirty="0" smtClean="0"/>
              <a:t> Gandhi and MLK, Jr., history</a:t>
            </a:r>
          </a:p>
          <a:p>
            <a:pPr lvl="1"/>
            <a:r>
              <a:rPr lang="en-US" dirty="0" smtClean="0"/>
              <a:t>If/then organization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33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TEWWG, Ch. 4-10, by Friday.</a:t>
            </a:r>
          </a:p>
          <a:p>
            <a:r>
              <a:rPr lang="en-US" dirty="0" smtClean="0"/>
              <a:t>Begin the SAT/ACT Grammar review packet:</a:t>
            </a:r>
          </a:p>
          <a:p>
            <a:pPr lvl="1"/>
            <a:r>
              <a:rPr lang="en-US" dirty="0" smtClean="0"/>
              <a:t>Rule 1: Subject-Verb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29 January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Subject-Verb Agreement from yesterday’s packet.</a:t>
            </a:r>
          </a:p>
          <a:p>
            <a:pPr lvl="1"/>
            <a:r>
              <a:rPr lang="en-US" dirty="0" smtClean="0"/>
              <a:t>1. </a:t>
            </a:r>
          </a:p>
          <a:p>
            <a:pPr lvl="1"/>
            <a:r>
              <a:rPr lang="en-US" dirty="0" smtClean="0"/>
              <a:t>2.</a:t>
            </a:r>
          </a:p>
          <a:p>
            <a:pPr lvl="1"/>
            <a:r>
              <a:rPr lang="en-US" dirty="0" smtClean="0"/>
              <a:t>3.</a:t>
            </a:r>
          </a:p>
          <a:p>
            <a:pPr lvl="1"/>
            <a:r>
              <a:rPr lang="en-US" dirty="0" smtClean="0"/>
              <a:t>4.</a:t>
            </a:r>
          </a:p>
          <a:p>
            <a:pPr lvl="1"/>
            <a:r>
              <a:rPr lang="en-US" dirty="0" smtClean="0"/>
              <a:t>5.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Period 3: Read and/or work on Rule 2: Verb Tense until my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Subject-Verb Agreement from yesterday’s packet.</a:t>
            </a:r>
          </a:p>
          <a:p>
            <a:pPr lvl="1"/>
            <a:r>
              <a:rPr lang="en-US" dirty="0" smtClean="0"/>
              <a:t>1. C</a:t>
            </a:r>
          </a:p>
          <a:p>
            <a:pPr lvl="1"/>
            <a:r>
              <a:rPr lang="en-US" dirty="0" smtClean="0"/>
              <a:t>2. </a:t>
            </a:r>
            <a:r>
              <a:rPr lang="en-US" dirty="0"/>
              <a:t>B</a:t>
            </a:r>
            <a:endParaRPr lang="en-US" dirty="0" smtClean="0"/>
          </a:p>
          <a:p>
            <a:pPr lvl="1"/>
            <a:r>
              <a:rPr lang="en-US" dirty="0" smtClean="0"/>
              <a:t>3. D</a:t>
            </a:r>
          </a:p>
          <a:p>
            <a:pPr lvl="1"/>
            <a:r>
              <a:rPr lang="en-US" dirty="0" smtClean="0"/>
              <a:t>4. B</a:t>
            </a:r>
          </a:p>
          <a:p>
            <a:pPr lvl="1"/>
            <a:r>
              <a:rPr lang="en-US" dirty="0" smtClean="0"/>
              <a:t>5.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Analysis, 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Read, review, and reflect on the scored sample responses. </a:t>
            </a:r>
          </a:p>
          <a:p>
            <a:r>
              <a:rPr lang="en-US" dirty="0" smtClean="0"/>
              <a:t>Exit Ticket:</a:t>
            </a:r>
          </a:p>
          <a:p>
            <a:pPr lvl="1"/>
            <a:r>
              <a:rPr lang="en-US" dirty="0" smtClean="0"/>
              <a:t>What did the students do that you already do?</a:t>
            </a:r>
          </a:p>
          <a:p>
            <a:pPr lvl="1"/>
            <a:r>
              <a:rPr lang="en-US" dirty="0" smtClean="0"/>
              <a:t>What did the students do that you can try to do now that you see that option?</a:t>
            </a:r>
          </a:p>
          <a:p>
            <a:pPr lvl="1"/>
            <a:r>
              <a:rPr lang="en-US" dirty="0" smtClean="0"/>
              <a:t>What do you need to learn moving forward so that you can complete a successful rhetorical analysis essay?</a:t>
            </a:r>
          </a:p>
          <a:p>
            <a:pPr lvl="1"/>
            <a:endParaRPr lang="en-US" dirty="0"/>
          </a:p>
          <a:p>
            <a:r>
              <a:rPr lang="en-US" dirty="0" smtClean="0"/>
              <a:t>We will write another practice essay on Thursday.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924</Words>
  <Application>Microsoft Office PowerPoint</Application>
  <PresentationFormat>Widescreen</PresentationFormat>
  <Paragraphs>149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DO NOW:  28 January 2019</vt:lpstr>
      <vt:lpstr>DO NOW:  28 January 2019</vt:lpstr>
      <vt:lpstr>Rhetorical Analysis, part I</vt:lpstr>
      <vt:lpstr>Rhetorical Analysis, part II</vt:lpstr>
      <vt:lpstr>Rhetorical Analysis, part II</vt:lpstr>
      <vt:lpstr>Extra Time?</vt:lpstr>
      <vt:lpstr>DO NOW:  29 January 2019</vt:lpstr>
      <vt:lpstr>Answers and discussion</vt:lpstr>
      <vt:lpstr>Rhetorical Analysis, part III</vt:lpstr>
      <vt:lpstr>Extra Time?</vt:lpstr>
      <vt:lpstr>DO NOW:  30 January 2019</vt:lpstr>
      <vt:lpstr>Reading Rhetorically</vt:lpstr>
      <vt:lpstr>DO NOW:   31 January 2019</vt:lpstr>
      <vt:lpstr>Analyzing Hurston’s Style</vt:lpstr>
      <vt:lpstr>Analyzing Hurston’s Style: p. 1-2:  Community of Eatonville as a Character</vt:lpstr>
      <vt:lpstr>Preparation for Practice Essay</vt:lpstr>
      <vt:lpstr>Homework:</vt:lpstr>
      <vt:lpstr>DO NOW:  1 February 2019</vt:lpstr>
      <vt:lpstr>Rhetorical Analysis Essay—40 minutes.</vt:lpstr>
      <vt:lpstr>Socratic Seminar: TEWWG, ch. 1-10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Geri Lear</dc:creator>
  <cp:lastModifiedBy>Geri Lear</cp:lastModifiedBy>
  <cp:revision>27</cp:revision>
  <dcterms:created xsi:type="dcterms:W3CDTF">2019-01-28T14:31:43Z</dcterms:created>
  <dcterms:modified xsi:type="dcterms:W3CDTF">2019-02-01T19:49:35Z</dcterms:modified>
</cp:coreProperties>
</file>